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5" r:id="rId7"/>
    <p:sldId id="264" r:id="rId8"/>
    <p:sldId id="263" r:id="rId9"/>
    <p:sldId id="262"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65"/>
    <p:restoredTop sz="96405"/>
  </p:normalViewPr>
  <p:slideViewPr>
    <p:cSldViewPr snapToGrid="0" snapToObjects="1">
      <p:cViewPr varScale="1">
        <p:scale>
          <a:sx n="104" d="100"/>
          <a:sy n="104" d="100"/>
        </p:scale>
        <p:origin x="240"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602BF-6C67-F248-8726-B9870438F5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23A010-F117-F341-B044-A49F1128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83CBD2-C17F-6B4F-9DCE-1F780A43105E}"/>
              </a:ext>
            </a:extLst>
          </p:cNvPr>
          <p:cNvSpPr>
            <a:spLocks noGrp="1"/>
          </p:cNvSpPr>
          <p:nvPr>
            <p:ph type="dt" sz="half" idx="10"/>
          </p:nvPr>
        </p:nvSpPr>
        <p:spPr/>
        <p:txBody>
          <a:bodyPr/>
          <a:lstStyle/>
          <a:p>
            <a:fld id="{D55D7439-10DB-744B-A59B-5B98078B0C32}" type="datetimeFigureOut">
              <a:rPr lang="en-US" smtClean="0"/>
              <a:t>5/17/21</a:t>
            </a:fld>
            <a:endParaRPr lang="en-US"/>
          </a:p>
        </p:txBody>
      </p:sp>
      <p:sp>
        <p:nvSpPr>
          <p:cNvPr id="5" name="Footer Placeholder 4">
            <a:extLst>
              <a:ext uri="{FF2B5EF4-FFF2-40B4-BE49-F238E27FC236}">
                <a16:creationId xmlns:a16="http://schemas.microsoft.com/office/drawing/2014/main" id="{F27D57BD-AF2F-9F43-B280-7E2917DA74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7D09E2-D3F1-A14A-8472-6D856DC0EB22}"/>
              </a:ext>
            </a:extLst>
          </p:cNvPr>
          <p:cNvSpPr>
            <a:spLocks noGrp="1"/>
          </p:cNvSpPr>
          <p:nvPr>
            <p:ph type="sldNum" sz="quarter" idx="12"/>
          </p:nvPr>
        </p:nvSpPr>
        <p:spPr/>
        <p:txBody>
          <a:bodyPr/>
          <a:lstStyle/>
          <a:p>
            <a:fld id="{816E15BC-231F-4448-ABA7-593DAEDD6659}" type="slidenum">
              <a:rPr lang="en-US" smtClean="0"/>
              <a:t>‹#›</a:t>
            </a:fld>
            <a:endParaRPr lang="en-US"/>
          </a:p>
        </p:txBody>
      </p:sp>
    </p:spTree>
    <p:extLst>
      <p:ext uri="{BB962C8B-B14F-4D97-AF65-F5344CB8AC3E}">
        <p14:creationId xmlns:p14="http://schemas.microsoft.com/office/powerpoint/2010/main" val="597862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32A7-6DBB-C74C-8106-D41ED82992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B881C9-15E3-9947-8A18-3EBE20E496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8C52FF-E817-2D48-B80B-216D6924C118}"/>
              </a:ext>
            </a:extLst>
          </p:cNvPr>
          <p:cNvSpPr>
            <a:spLocks noGrp="1"/>
          </p:cNvSpPr>
          <p:nvPr>
            <p:ph type="dt" sz="half" idx="10"/>
          </p:nvPr>
        </p:nvSpPr>
        <p:spPr/>
        <p:txBody>
          <a:bodyPr/>
          <a:lstStyle/>
          <a:p>
            <a:fld id="{D55D7439-10DB-744B-A59B-5B98078B0C32}" type="datetimeFigureOut">
              <a:rPr lang="en-US" smtClean="0"/>
              <a:t>5/17/21</a:t>
            </a:fld>
            <a:endParaRPr lang="en-US"/>
          </a:p>
        </p:txBody>
      </p:sp>
      <p:sp>
        <p:nvSpPr>
          <p:cNvPr id="5" name="Footer Placeholder 4">
            <a:extLst>
              <a:ext uri="{FF2B5EF4-FFF2-40B4-BE49-F238E27FC236}">
                <a16:creationId xmlns:a16="http://schemas.microsoft.com/office/drawing/2014/main" id="{1FF82C4C-6957-1645-9BE6-2242E0E9D3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F14E3E-F998-4E46-B510-F240D842396B}"/>
              </a:ext>
            </a:extLst>
          </p:cNvPr>
          <p:cNvSpPr>
            <a:spLocks noGrp="1"/>
          </p:cNvSpPr>
          <p:nvPr>
            <p:ph type="sldNum" sz="quarter" idx="12"/>
          </p:nvPr>
        </p:nvSpPr>
        <p:spPr/>
        <p:txBody>
          <a:bodyPr/>
          <a:lstStyle/>
          <a:p>
            <a:fld id="{816E15BC-231F-4448-ABA7-593DAEDD6659}" type="slidenum">
              <a:rPr lang="en-US" smtClean="0"/>
              <a:t>‹#›</a:t>
            </a:fld>
            <a:endParaRPr lang="en-US"/>
          </a:p>
        </p:txBody>
      </p:sp>
    </p:spTree>
    <p:extLst>
      <p:ext uri="{BB962C8B-B14F-4D97-AF65-F5344CB8AC3E}">
        <p14:creationId xmlns:p14="http://schemas.microsoft.com/office/powerpoint/2010/main" val="4064824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DC4C50-70EE-6746-A8D4-ADBC2E6A5E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4CC573-DDBD-BC45-9AB7-18830D71FE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CA7CF3-C175-8247-B836-C297B5FAA00E}"/>
              </a:ext>
            </a:extLst>
          </p:cNvPr>
          <p:cNvSpPr>
            <a:spLocks noGrp="1"/>
          </p:cNvSpPr>
          <p:nvPr>
            <p:ph type="dt" sz="half" idx="10"/>
          </p:nvPr>
        </p:nvSpPr>
        <p:spPr/>
        <p:txBody>
          <a:bodyPr/>
          <a:lstStyle/>
          <a:p>
            <a:fld id="{D55D7439-10DB-744B-A59B-5B98078B0C32}" type="datetimeFigureOut">
              <a:rPr lang="en-US" smtClean="0"/>
              <a:t>5/17/21</a:t>
            </a:fld>
            <a:endParaRPr lang="en-US"/>
          </a:p>
        </p:txBody>
      </p:sp>
      <p:sp>
        <p:nvSpPr>
          <p:cNvPr id="5" name="Footer Placeholder 4">
            <a:extLst>
              <a:ext uri="{FF2B5EF4-FFF2-40B4-BE49-F238E27FC236}">
                <a16:creationId xmlns:a16="http://schemas.microsoft.com/office/drawing/2014/main" id="{F7DB472C-C839-FD4D-83C9-837CA3D7F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7A334F-5832-E74C-83A7-44E3C6ED5247}"/>
              </a:ext>
            </a:extLst>
          </p:cNvPr>
          <p:cNvSpPr>
            <a:spLocks noGrp="1"/>
          </p:cNvSpPr>
          <p:nvPr>
            <p:ph type="sldNum" sz="quarter" idx="12"/>
          </p:nvPr>
        </p:nvSpPr>
        <p:spPr/>
        <p:txBody>
          <a:bodyPr/>
          <a:lstStyle/>
          <a:p>
            <a:fld id="{816E15BC-231F-4448-ABA7-593DAEDD6659}" type="slidenum">
              <a:rPr lang="en-US" smtClean="0"/>
              <a:t>‹#›</a:t>
            </a:fld>
            <a:endParaRPr lang="en-US"/>
          </a:p>
        </p:txBody>
      </p:sp>
    </p:spTree>
    <p:extLst>
      <p:ext uri="{BB962C8B-B14F-4D97-AF65-F5344CB8AC3E}">
        <p14:creationId xmlns:p14="http://schemas.microsoft.com/office/powerpoint/2010/main" val="3788152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70B6F-BE1E-FD47-8A1F-8374A3BE24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6D6317-4518-894E-9030-E784342B6B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5967B2-9D03-1B41-93A9-8F23DFA2232B}"/>
              </a:ext>
            </a:extLst>
          </p:cNvPr>
          <p:cNvSpPr>
            <a:spLocks noGrp="1"/>
          </p:cNvSpPr>
          <p:nvPr>
            <p:ph type="dt" sz="half" idx="10"/>
          </p:nvPr>
        </p:nvSpPr>
        <p:spPr/>
        <p:txBody>
          <a:bodyPr/>
          <a:lstStyle/>
          <a:p>
            <a:fld id="{D55D7439-10DB-744B-A59B-5B98078B0C32}" type="datetimeFigureOut">
              <a:rPr lang="en-US" smtClean="0"/>
              <a:t>5/17/21</a:t>
            </a:fld>
            <a:endParaRPr lang="en-US"/>
          </a:p>
        </p:txBody>
      </p:sp>
      <p:sp>
        <p:nvSpPr>
          <p:cNvPr id="5" name="Footer Placeholder 4">
            <a:extLst>
              <a:ext uri="{FF2B5EF4-FFF2-40B4-BE49-F238E27FC236}">
                <a16:creationId xmlns:a16="http://schemas.microsoft.com/office/drawing/2014/main" id="{FEE3851F-4E5D-3C42-A6B6-960B1AD97C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DB4A1-19F9-9143-BF05-2634AD588FEC}"/>
              </a:ext>
            </a:extLst>
          </p:cNvPr>
          <p:cNvSpPr>
            <a:spLocks noGrp="1"/>
          </p:cNvSpPr>
          <p:nvPr>
            <p:ph type="sldNum" sz="quarter" idx="12"/>
          </p:nvPr>
        </p:nvSpPr>
        <p:spPr/>
        <p:txBody>
          <a:bodyPr/>
          <a:lstStyle/>
          <a:p>
            <a:fld id="{816E15BC-231F-4448-ABA7-593DAEDD6659}" type="slidenum">
              <a:rPr lang="en-US" smtClean="0"/>
              <a:t>‹#›</a:t>
            </a:fld>
            <a:endParaRPr lang="en-US"/>
          </a:p>
        </p:txBody>
      </p:sp>
    </p:spTree>
    <p:extLst>
      <p:ext uri="{BB962C8B-B14F-4D97-AF65-F5344CB8AC3E}">
        <p14:creationId xmlns:p14="http://schemas.microsoft.com/office/powerpoint/2010/main" val="2701464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F8B51-AA8E-2646-ACC0-589ECA4387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8F599D-E978-2540-91F2-92B1A3E254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5EDDCE-E730-DB4A-8326-C350656091C8}"/>
              </a:ext>
            </a:extLst>
          </p:cNvPr>
          <p:cNvSpPr>
            <a:spLocks noGrp="1"/>
          </p:cNvSpPr>
          <p:nvPr>
            <p:ph type="dt" sz="half" idx="10"/>
          </p:nvPr>
        </p:nvSpPr>
        <p:spPr/>
        <p:txBody>
          <a:bodyPr/>
          <a:lstStyle/>
          <a:p>
            <a:fld id="{D55D7439-10DB-744B-A59B-5B98078B0C32}" type="datetimeFigureOut">
              <a:rPr lang="en-US" smtClean="0"/>
              <a:t>5/17/21</a:t>
            </a:fld>
            <a:endParaRPr lang="en-US"/>
          </a:p>
        </p:txBody>
      </p:sp>
      <p:sp>
        <p:nvSpPr>
          <p:cNvPr id="5" name="Footer Placeholder 4">
            <a:extLst>
              <a:ext uri="{FF2B5EF4-FFF2-40B4-BE49-F238E27FC236}">
                <a16:creationId xmlns:a16="http://schemas.microsoft.com/office/drawing/2014/main" id="{B46CCB0C-3EF7-8440-8026-F77098088C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EB134D-5E65-F642-A4FB-527EB207C2CB}"/>
              </a:ext>
            </a:extLst>
          </p:cNvPr>
          <p:cNvSpPr>
            <a:spLocks noGrp="1"/>
          </p:cNvSpPr>
          <p:nvPr>
            <p:ph type="sldNum" sz="quarter" idx="12"/>
          </p:nvPr>
        </p:nvSpPr>
        <p:spPr/>
        <p:txBody>
          <a:bodyPr/>
          <a:lstStyle/>
          <a:p>
            <a:fld id="{816E15BC-231F-4448-ABA7-593DAEDD6659}" type="slidenum">
              <a:rPr lang="en-US" smtClean="0"/>
              <a:t>‹#›</a:t>
            </a:fld>
            <a:endParaRPr lang="en-US"/>
          </a:p>
        </p:txBody>
      </p:sp>
    </p:spTree>
    <p:extLst>
      <p:ext uri="{BB962C8B-B14F-4D97-AF65-F5344CB8AC3E}">
        <p14:creationId xmlns:p14="http://schemas.microsoft.com/office/powerpoint/2010/main" val="31545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B3A12-CB20-5D4F-8D3D-891B65BA7C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C504C3-F26E-2442-AAF7-F07DDDD6CA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80566-4842-BF4A-ADEB-42E564E9F2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B05E28-2155-344A-9EFA-71A52CB78BE5}"/>
              </a:ext>
            </a:extLst>
          </p:cNvPr>
          <p:cNvSpPr>
            <a:spLocks noGrp="1"/>
          </p:cNvSpPr>
          <p:nvPr>
            <p:ph type="dt" sz="half" idx="10"/>
          </p:nvPr>
        </p:nvSpPr>
        <p:spPr/>
        <p:txBody>
          <a:bodyPr/>
          <a:lstStyle/>
          <a:p>
            <a:fld id="{D55D7439-10DB-744B-A59B-5B98078B0C32}" type="datetimeFigureOut">
              <a:rPr lang="en-US" smtClean="0"/>
              <a:t>5/17/21</a:t>
            </a:fld>
            <a:endParaRPr lang="en-US"/>
          </a:p>
        </p:txBody>
      </p:sp>
      <p:sp>
        <p:nvSpPr>
          <p:cNvPr id="6" name="Footer Placeholder 5">
            <a:extLst>
              <a:ext uri="{FF2B5EF4-FFF2-40B4-BE49-F238E27FC236}">
                <a16:creationId xmlns:a16="http://schemas.microsoft.com/office/drawing/2014/main" id="{5839B874-AB53-7C4D-A35D-A424907D93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EEAA35-B5EE-3E40-B73C-0AB327FE9A7F}"/>
              </a:ext>
            </a:extLst>
          </p:cNvPr>
          <p:cNvSpPr>
            <a:spLocks noGrp="1"/>
          </p:cNvSpPr>
          <p:nvPr>
            <p:ph type="sldNum" sz="quarter" idx="12"/>
          </p:nvPr>
        </p:nvSpPr>
        <p:spPr/>
        <p:txBody>
          <a:bodyPr/>
          <a:lstStyle/>
          <a:p>
            <a:fld id="{816E15BC-231F-4448-ABA7-593DAEDD6659}" type="slidenum">
              <a:rPr lang="en-US" smtClean="0"/>
              <a:t>‹#›</a:t>
            </a:fld>
            <a:endParaRPr lang="en-US"/>
          </a:p>
        </p:txBody>
      </p:sp>
    </p:spTree>
    <p:extLst>
      <p:ext uri="{BB962C8B-B14F-4D97-AF65-F5344CB8AC3E}">
        <p14:creationId xmlns:p14="http://schemas.microsoft.com/office/powerpoint/2010/main" val="2640532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7113C-8808-EC40-9BD8-96F0D3C587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EEB0B7-D230-1249-9163-A6176E1650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2E735F-4339-A545-857F-635052A0A0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BE5D03-7756-3B48-9B35-9D2C16A314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F60510-AC7E-E448-B603-E89A93BC73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D933F4-B7B6-C549-B54B-C33095516334}"/>
              </a:ext>
            </a:extLst>
          </p:cNvPr>
          <p:cNvSpPr>
            <a:spLocks noGrp="1"/>
          </p:cNvSpPr>
          <p:nvPr>
            <p:ph type="dt" sz="half" idx="10"/>
          </p:nvPr>
        </p:nvSpPr>
        <p:spPr/>
        <p:txBody>
          <a:bodyPr/>
          <a:lstStyle/>
          <a:p>
            <a:fld id="{D55D7439-10DB-744B-A59B-5B98078B0C32}" type="datetimeFigureOut">
              <a:rPr lang="en-US" smtClean="0"/>
              <a:t>5/17/21</a:t>
            </a:fld>
            <a:endParaRPr lang="en-US"/>
          </a:p>
        </p:txBody>
      </p:sp>
      <p:sp>
        <p:nvSpPr>
          <p:cNvPr id="8" name="Footer Placeholder 7">
            <a:extLst>
              <a:ext uri="{FF2B5EF4-FFF2-40B4-BE49-F238E27FC236}">
                <a16:creationId xmlns:a16="http://schemas.microsoft.com/office/drawing/2014/main" id="{851E4279-C192-194D-A29B-10D71C221D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0A8BC9-CC30-DF47-874B-16F166316E96}"/>
              </a:ext>
            </a:extLst>
          </p:cNvPr>
          <p:cNvSpPr>
            <a:spLocks noGrp="1"/>
          </p:cNvSpPr>
          <p:nvPr>
            <p:ph type="sldNum" sz="quarter" idx="12"/>
          </p:nvPr>
        </p:nvSpPr>
        <p:spPr/>
        <p:txBody>
          <a:bodyPr/>
          <a:lstStyle/>
          <a:p>
            <a:fld id="{816E15BC-231F-4448-ABA7-593DAEDD6659}" type="slidenum">
              <a:rPr lang="en-US" smtClean="0"/>
              <a:t>‹#›</a:t>
            </a:fld>
            <a:endParaRPr lang="en-US"/>
          </a:p>
        </p:txBody>
      </p:sp>
    </p:spTree>
    <p:extLst>
      <p:ext uri="{BB962C8B-B14F-4D97-AF65-F5344CB8AC3E}">
        <p14:creationId xmlns:p14="http://schemas.microsoft.com/office/powerpoint/2010/main" val="1411230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26FCB-4C9F-4E46-9578-8364622775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7B0DC5-854F-4D40-BC59-09A38F12EB3B}"/>
              </a:ext>
            </a:extLst>
          </p:cNvPr>
          <p:cNvSpPr>
            <a:spLocks noGrp="1"/>
          </p:cNvSpPr>
          <p:nvPr>
            <p:ph type="dt" sz="half" idx="10"/>
          </p:nvPr>
        </p:nvSpPr>
        <p:spPr/>
        <p:txBody>
          <a:bodyPr/>
          <a:lstStyle/>
          <a:p>
            <a:fld id="{D55D7439-10DB-744B-A59B-5B98078B0C32}" type="datetimeFigureOut">
              <a:rPr lang="en-US" smtClean="0"/>
              <a:t>5/17/21</a:t>
            </a:fld>
            <a:endParaRPr lang="en-US"/>
          </a:p>
        </p:txBody>
      </p:sp>
      <p:sp>
        <p:nvSpPr>
          <p:cNvPr id="4" name="Footer Placeholder 3">
            <a:extLst>
              <a:ext uri="{FF2B5EF4-FFF2-40B4-BE49-F238E27FC236}">
                <a16:creationId xmlns:a16="http://schemas.microsoft.com/office/drawing/2014/main" id="{CAC07072-A2E3-2247-8F8F-C467037CCB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6433-4713-0A47-88BF-42C4C24CE905}"/>
              </a:ext>
            </a:extLst>
          </p:cNvPr>
          <p:cNvSpPr>
            <a:spLocks noGrp="1"/>
          </p:cNvSpPr>
          <p:nvPr>
            <p:ph type="sldNum" sz="quarter" idx="12"/>
          </p:nvPr>
        </p:nvSpPr>
        <p:spPr/>
        <p:txBody>
          <a:bodyPr/>
          <a:lstStyle/>
          <a:p>
            <a:fld id="{816E15BC-231F-4448-ABA7-593DAEDD6659}" type="slidenum">
              <a:rPr lang="en-US" smtClean="0"/>
              <a:t>‹#›</a:t>
            </a:fld>
            <a:endParaRPr lang="en-US"/>
          </a:p>
        </p:txBody>
      </p:sp>
    </p:spTree>
    <p:extLst>
      <p:ext uri="{BB962C8B-B14F-4D97-AF65-F5344CB8AC3E}">
        <p14:creationId xmlns:p14="http://schemas.microsoft.com/office/powerpoint/2010/main" val="791725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9A4E07-8023-CF46-9B26-CE34F1AB1843}"/>
              </a:ext>
            </a:extLst>
          </p:cNvPr>
          <p:cNvSpPr>
            <a:spLocks noGrp="1"/>
          </p:cNvSpPr>
          <p:nvPr>
            <p:ph type="dt" sz="half" idx="10"/>
          </p:nvPr>
        </p:nvSpPr>
        <p:spPr/>
        <p:txBody>
          <a:bodyPr/>
          <a:lstStyle/>
          <a:p>
            <a:fld id="{D55D7439-10DB-744B-A59B-5B98078B0C32}" type="datetimeFigureOut">
              <a:rPr lang="en-US" smtClean="0"/>
              <a:t>5/17/21</a:t>
            </a:fld>
            <a:endParaRPr lang="en-US"/>
          </a:p>
        </p:txBody>
      </p:sp>
      <p:sp>
        <p:nvSpPr>
          <p:cNvPr id="3" name="Footer Placeholder 2">
            <a:extLst>
              <a:ext uri="{FF2B5EF4-FFF2-40B4-BE49-F238E27FC236}">
                <a16:creationId xmlns:a16="http://schemas.microsoft.com/office/drawing/2014/main" id="{CD9158E5-4E84-C547-ABA2-4431D469D9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7302B8-957B-C64E-925D-8E3E1AAD6BD7}"/>
              </a:ext>
            </a:extLst>
          </p:cNvPr>
          <p:cNvSpPr>
            <a:spLocks noGrp="1"/>
          </p:cNvSpPr>
          <p:nvPr>
            <p:ph type="sldNum" sz="quarter" idx="12"/>
          </p:nvPr>
        </p:nvSpPr>
        <p:spPr/>
        <p:txBody>
          <a:bodyPr/>
          <a:lstStyle/>
          <a:p>
            <a:fld id="{816E15BC-231F-4448-ABA7-593DAEDD6659}" type="slidenum">
              <a:rPr lang="en-US" smtClean="0"/>
              <a:t>‹#›</a:t>
            </a:fld>
            <a:endParaRPr lang="en-US"/>
          </a:p>
        </p:txBody>
      </p:sp>
    </p:spTree>
    <p:extLst>
      <p:ext uri="{BB962C8B-B14F-4D97-AF65-F5344CB8AC3E}">
        <p14:creationId xmlns:p14="http://schemas.microsoft.com/office/powerpoint/2010/main" val="1555120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5CEE9-EBB8-A142-AF32-8F4CAB4DCA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704E93-8971-5344-B7A8-68F924ACE6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FC1A93-706D-C049-85AF-7553C32074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E8E69A-9A10-0843-86A6-45E5D7A8E490}"/>
              </a:ext>
            </a:extLst>
          </p:cNvPr>
          <p:cNvSpPr>
            <a:spLocks noGrp="1"/>
          </p:cNvSpPr>
          <p:nvPr>
            <p:ph type="dt" sz="half" idx="10"/>
          </p:nvPr>
        </p:nvSpPr>
        <p:spPr/>
        <p:txBody>
          <a:bodyPr/>
          <a:lstStyle/>
          <a:p>
            <a:fld id="{D55D7439-10DB-744B-A59B-5B98078B0C32}" type="datetimeFigureOut">
              <a:rPr lang="en-US" smtClean="0"/>
              <a:t>5/17/21</a:t>
            </a:fld>
            <a:endParaRPr lang="en-US"/>
          </a:p>
        </p:txBody>
      </p:sp>
      <p:sp>
        <p:nvSpPr>
          <p:cNvPr id="6" name="Footer Placeholder 5">
            <a:extLst>
              <a:ext uri="{FF2B5EF4-FFF2-40B4-BE49-F238E27FC236}">
                <a16:creationId xmlns:a16="http://schemas.microsoft.com/office/drawing/2014/main" id="{9C1AE505-BF1C-A448-A244-B4ED5BFB92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F31509-C004-0640-A4E0-1A186472C2B2}"/>
              </a:ext>
            </a:extLst>
          </p:cNvPr>
          <p:cNvSpPr>
            <a:spLocks noGrp="1"/>
          </p:cNvSpPr>
          <p:nvPr>
            <p:ph type="sldNum" sz="quarter" idx="12"/>
          </p:nvPr>
        </p:nvSpPr>
        <p:spPr/>
        <p:txBody>
          <a:bodyPr/>
          <a:lstStyle/>
          <a:p>
            <a:fld id="{816E15BC-231F-4448-ABA7-593DAEDD6659}" type="slidenum">
              <a:rPr lang="en-US" smtClean="0"/>
              <a:t>‹#›</a:t>
            </a:fld>
            <a:endParaRPr lang="en-US"/>
          </a:p>
        </p:txBody>
      </p:sp>
    </p:spTree>
    <p:extLst>
      <p:ext uri="{BB962C8B-B14F-4D97-AF65-F5344CB8AC3E}">
        <p14:creationId xmlns:p14="http://schemas.microsoft.com/office/powerpoint/2010/main" val="4086268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2A62-937F-4248-8836-01EFEF71F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F2E6F8-B7C8-C645-8E1C-32DD231B08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21211F-B643-764C-98F7-D4A9DCF0B8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7D44F2-D9F6-1D43-AF52-883F5EE0E567}"/>
              </a:ext>
            </a:extLst>
          </p:cNvPr>
          <p:cNvSpPr>
            <a:spLocks noGrp="1"/>
          </p:cNvSpPr>
          <p:nvPr>
            <p:ph type="dt" sz="half" idx="10"/>
          </p:nvPr>
        </p:nvSpPr>
        <p:spPr/>
        <p:txBody>
          <a:bodyPr/>
          <a:lstStyle/>
          <a:p>
            <a:fld id="{D55D7439-10DB-744B-A59B-5B98078B0C32}" type="datetimeFigureOut">
              <a:rPr lang="en-US" smtClean="0"/>
              <a:t>5/17/21</a:t>
            </a:fld>
            <a:endParaRPr lang="en-US"/>
          </a:p>
        </p:txBody>
      </p:sp>
      <p:sp>
        <p:nvSpPr>
          <p:cNvPr id="6" name="Footer Placeholder 5">
            <a:extLst>
              <a:ext uri="{FF2B5EF4-FFF2-40B4-BE49-F238E27FC236}">
                <a16:creationId xmlns:a16="http://schemas.microsoft.com/office/drawing/2014/main" id="{C18C20AD-5B3D-424C-AD39-5DDB0BD94D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97DFCC-431B-ED41-A624-5F96075A457A}"/>
              </a:ext>
            </a:extLst>
          </p:cNvPr>
          <p:cNvSpPr>
            <a:spLocks noGrp="1"/>
          </p:cNvSpPr>
          <p:nvPr>
            <p:ph type="sldNum" sz="quarter" idx="12"/>
          </p:nvPr>
        </p:nvSpPr>
        <p:spPr/>
        <p:txBody>
          <a:bodyPr/>
          <a:lstStyle/>
          <a:p>
            <a:fld id="{816E15BC-231F-4448-ABA7-593DAEDD6659}" type="slidenum">
              <a:rPr lang="en-US" smtClean="0"/>
              <a:t>‹#›</a:t>
            </a:fld>
            <a:endParaRPr lang="en-US"/>
          </a:p>
        </p:txBody>
      </p:sp>
    </p:spTree>
    <p:extLst>
      <p:ext uri="{BB962C8B-B14F-4D97-AF65-F5344CB8AC3E}">
        <p14:creationId xmlns:p14="http://schemas.microsoft.com/office/powerpoint/2010/main" val="1231214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EA1144-2C25-3C44-81DF-BCA2C1D71B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98A7A6-CAD2-6049-8566-F53A2FA9A4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C97D00-5294-474F-823A-5921EAF1B3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5D7439-10DB-744B-A59B-5B98078B0C32}" type="datetimeFigureOut">
              <a:rPr lang="en-US" smtClean="0"/>
              <a:t>5/17/21</a:t>
            </a:fld>
            <a:endParaRPr lang="en-US"/>
          </a:p>
        </p:txBody>
      </p:sp>
      <p:sp>
        <p:nvSpPr>
          <p:cNvPr id="5" name="Footer Placeholder 4">
            <a:extLst>
              <a:ext uri="{FF2B5EF4-FFF2-40B4-BE49-F238E27FC236}">
                <a16:creationId xmlns:a16="http://schemas.microsoft.com/office/drawing/2014/main" id="{91900129-F752-8042-845F-D206F87F45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FCE334-B6FA-0C4B-834D-A9FB841636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6E15BC-231F-4448-ABA7-593DAEDD6659}" type="slidenum">
              <a:rPr lang="en-US" smtClean="0"/>
              <a:t>‹#›</a:t>
            </a:fld>
            <a:endParaRPr lang="en-US"/>
          </a:p>
        </p:txBody>
      </p:sp>
    </p:spTree>
    <p:extLst>
      <p:ext uri="{BB962C8B-B14F-4D97-AF65-F5344CB8AC3E}">
        <p14:creationId xmlns:p14="http://schemas.microsoft.com/office/powerpoint/2010/main" val="1459859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upport.sas.com/documentation/cdl/en/etsug/63939/HTML/default/viewer.htm#etsug_autoreg_sect042.htm"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upport.sas.com/documentation/cdl/en/etsug/63939/HTML/default/viewer.htm#etsug_autoreg_sect042.htm"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12000" r="-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CC88-1D2A-EA4B-8D4D-73430CFC2F4D}"/>
              </a:ext>
            </a:extLst>
          </p:cNvPr>
          <p:cNvSpPr>
            <a:spLocks noGrp="1"/>
          </p:cNvSpPr>
          <p:nvPr>
            <p:ph type="ctrTitle"/>
          </p:nvPr>
        </p:nvSpPr>
        <p:spPr>
          <a:xfrm>
            <a:off x="1523999" y="1122363"/>
            <a:ext cx="10177463" cy="2387600"/>
          </a:xfrm>
          <a:noFill/>
        </p:spPr>
        <p:txBody>
          <a:bodyPr/>
          <a:lstStyle/>
          <a:p>
            <a:pPr algn="l"/>
            <a:r>
              <a:rPr lang="en-US" b="1" dirty="0"/>
              <a:t>6372 Unit 4 Pre Live Assignment</a:t>
            </a:r>
          </a:p>
        </p:txBody>
      </p:sp>
      <p:sp>
        <p:nvSpPr>
          <p:cNvPr id="3" name="Subtitle 2">
            <a:extLst>
              <a:ext uri="{FF2B5EF4-FFF2-40B4-BE49-F238E27FC236}">
                <a16:creationId xmlns:a16="http://schemas.microsoft.com/office/drawing/2014/main" id="{5B7A4328-E475-1D44-B419-6634A3066238}"/>
              </a:ext>
            </a:extLst>
          </p:cNvPr>
          <p:cNvSpPr>
            <a:spLocks noGrp="1"/>
          </p:cNvSpPr>
          <p:nvPr>
            <p:ph type="subTitle" idx="1"/>
          </p:nvPr>
        </p:nvSpPr>
        <p:spPr>
          <a:xfrm>
            <a:off x="1524001" y="3609976"/>
            <a:ext cx="9144000" cy="1655762"/>
          </a:xfrm>
        </p:spPr>
        <p:txBody>
          <a:bodyPr/>
          <a:lstStyle/>
          <a:p>
            <a:pPr algn="l"/>
            <a:r>
              <a:rPr lang="en-US" b="1" dirty="0"/>
              <a:t>By-Rashmi Patel</a:t>
            </a:r>
          </a:p>
        </p:txBody>
      </p:sp>
    </p:spTree>
    <p:extLst>
      <p:ext uri="{BB962C8B-B14F-4D97-AF65-F5344CB8AC3E}">
        <p14:creationId xmlns:p14="http://schemas.microsoft.com/office/powerpoint/2010/main" val="2844719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12000" r="-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CC88-1D2A-EA4B-8D4D-73430CFC2F4D}"/>
              </a:ext>
            </a:extLst>
          </p:cNvPr>
          <p:cNvSpPr>
            <a:spLocks noGrp="1"/>
          </p:cNvSpPr>
          <p:nvPr>
            <p:ph type="ctrTitle"/>
          </p:nvPr>
        </p:nvSpPr>
        <p:spPr>
          <a:xfrm>
            <a:off x="1007268" y="0"/>
            <a:ext cx="10177463" cy="1297459"/>
          </a:xfrm>
          <a:noFill/>
        </p:spPr>
        <p:txBody>
          <a:bodyPr/>
          <a:lstStyle/>
          <a:p>
            <a:pPr algn="l"/>
            <a:r>
              <a:rPr lang="en-US" b="1" dirty="0"/>
              <a:t>6372 Unit 4 Pre Live Assignment</a:t>
            </a:r>
          </a:p>
        </p:txBody>
      </p:sp>
      <p:sp>
        <p:nvSpPr>
          <p:cNvPr id="3" name="Subtitle 2">
            <a:extLst>
              <a:ext uri="{FF2B5EF4-FFF2-40B4-BE49-F238E27FC236}">
                <a16:creationId xmlns:a16="http://schemas.microsoft.com/office/drawing/2014/main" id="{5B7A4328-E475-1D44-B419-6634A3066238}"/>
              </a:ext>
            </a:extLst>
          </p:cNvPr>
          <p:cNvSpPr>
            <a:spLocks noGrp="1"/>
          </p:cNvSpPr>
          <p:nvPr>
            <p:ph type="subTitle" idx="1"/>
          </p:nvPr>
        </p:nvSpPr>
        <p:spPr>
          <a:xfrm>
            <a:off x="1007268" y="1779373"/>
            <a:ext cx="9051133" cy="2323071"/>
          </a:xfrm>
        </p:spPr>
        <p:txBody>
          <a:bodyPr>
            <a:noAutofit/>
          </a:bodyPr>
          <a:lstStyle/>
          <a:p>
            <a:pPr lvl="1" algn="l"/>
            <a:r>
              <a:rPr lang="en-US" dirty="0"/>
              <a:t>Looking at the AIC for each model it seems that the model with order 3 fits best.</a:t>
            </a:r>
            <a:endParaRPr lang="en-US" sz="2400" dirty="0"/>
          </a:p>
          <a:p>
            <a:pPr lvl="1" algn="l"/>
            <a:endParaRPr lang="en-US" sz="2400" dirty="0"/>
          </a:p>
          <a:p>
            <a:pPr lvl="1" algn="l"/>
            <a:endParaRPr lang="en-US" dirty="0"/>
          </a:p>
          <a:p>
            <a:pPr lvl="1" algn="l"/>
            <a:endParaRPr lang="en-US" dirty="0"/>
          </a:p>
          <a:p>
            <a:r>
              <a:rPr lang="en-US" dirty="0"/>
              <a:t> </a:t>
            </a:r>
            <a:endParaRPr lang="en-US" sz="2800" dirty="0"/>
          </a:p>
        </p:txBody>
      </p:sp>
    </p:spTree>
    <p:extLst>
      <p:ext uri="{BB962C8B-B14F-4D97-AF65-F5344CB8AC3E}">
        <p14:creationId xmlns:p14="http://schemas.microsoft.com/office/powerpoint/2010/main" val="1664584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12000" r="-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CC88-1D2A-EA4B-8D4D-73430CFC2F4D}"/>
              </a:ext>
            </a:extLst>
          </p:cNvPr>
          <p:cNvSpPr>
            <a:spLocks noGrp="1"/>
          </p:cNvSpPr>
          <p:nvPr>
            <p:ph type="ctrTitle"/>
          </p:nvPr>
        </p:nvSpPr>
        <p:spPr>
          <a:xfrm>
            <a:off x="1007268" y="0"/>
            <a:ext cx="10177463" cy="1297459"/>
          </a:xfrm>
          <a:noFill/>
        </p:spPr>
        <p:txBody>
          <a:bodyPr/>
          <a:lstStyle/>
          <a:p>
            <a:pPr algn="l"/>
            <a:r>
              <a:rPr lang="en-US" b="1" dirty="0"/>
              <a:t>6372 Unit 4 Pre Live Assignment</a:t>
            </a:r>
          </a:p>
        </p:txBody>
      </p:sp>
      <p:sp>
        <p:nvSpPr>
          <p:cNvPr id="3" name="Subtitle 2">
            <a:extLst>
              <a:ext uri="{FF2B5EF4-FFF2-40B4-BE49-F238E27FC236}">
                <a16:creationId xmlns:a16="http://schemas.microsoft.com/office/drawing/2014/main" id="{5B7A4328-E475-1D44-B419-6634A3066238}"/>
              </a:ext>
            </a:extLst>
          </p:cNvPr>
          <p:cNvSpPr>
            <a:spLocks noGrp="1"/>
          </p:cNvSpPr>
          <p:nvPr>
            <p:ph type="subTitle" idx="1"/>
          </p:nvPr>
        </p:nvSpPr>
        <p:spPr>
          <a:xfrm>
            <a:off x="1785743" y="1767016"/>
            <a:ext cx="9051133" cy="4386649"/>
          </a:xfrm>
        </p:spPr>
        <p:txBody>
          <a:bodyPr>
            <a:noAutofit/>
          </a:bodyPr>
          <a:lstStyle/>
          <a:p>
            <a:pPr lvl="1" algn="l"/>
            <a:r>
              <a:rPr lang="en-US" dirty="0"/>
              <a:t>Try to forecast the next 10-20 years using the model that has the lowest AIC.  Once you have the predictions, try to add them to your plot from part A so we can see what is going on.  If you are stumped on how to predict future values of the time series, check out the Output and Predicted statement and options within Proc </a:t>
            </a:r>
            <a:r>
              <a:rPr lang="en-US" dirty="0" err="1"/>
              <a:t>Autoreg</a:t>
            </a:r>
            <a:r>
              <a:rPr lang="en-US" dirty="0"/>
              <a:t> or some of the examples:</a:t>
            </a:r>
            <a:endParaRPr lang="en-US" sz="2400" dirty="0"/>
          </a:p>
          <a:p>
            <a:pPr algn="l"/>
            <a:r>
              <a:rPr lang="en-US" u="sng" dirty="0">
                <a:hlinkClick r:id="rId3"/>
              </a:rPr>
              <a:t>http://support.sas.com/documentation/cdl/en/etsug/63939/HTML/default/viewer.htm#etsug_autoreg_sect042.htm</a:t>
            </a:r>
            <a:r>
              <a:rPr lang="en-US" u="sng" dirty="0"/>
              <a:t>   </a:t>
            </a:r>
            <a:r>
              <a:rPr lang="en-US" dirty="0"/>
              <a:t>  Hint:  Note that you need to merge an extra few “future” observations to the data set with missing observations of which you want to forecast.</a:t>
            </a:r>
            <a:endParaRPr lang="en-US" sz="2800" dirty="0"/>
          </a:p>
          <a:p>
            <a:pPr lvl="1" algn="l"/>
            <a:endParaRPr lang="en-US" sz="2400" dirty="0"/>
          </a:p>
          <a:p>
            <a:pPr lvl="1" algn="l"/>
            <a:endParaRPr lang="en-US" dirty="0"/>
          </a:p>
          <a:p>
            <a:pPr lvl="1" algn="l"/>
            <a:endParaRPr lang="en-US" dirty="0"/>
          </a:p>
          <a:p>
            <a:r>
              <a:rPr lang="en-US" dirty="0"/>
              <a:t> </a:t>
            </a:r>
            <a:endParaRPr lang="en-US" sz="2800" dirty="0"/>
          </a:p>
        </p:txBody>
      </p:sp>
    </p:spTree>
    <p:extLst>
      <p:ext uri="{BB962C8B-B14F-4D97-AF65-F5344CB8AC3E}">
        <p14:creationId xmlns:p14="http://schemas.microsoft.com/office/powerpoint/2010/main" val="2301485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12000" r="-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CC88-1D2A-EA4B-8D4D-73430CFC2F4D}"/>
              </a:ext>
            </a:extLst>
          </p:cNvPr>
          <p:cNvSpPr>
            <a:spLocks noGrp="1"/>
          </p:cNvSpPr>
          <p:nvPr>
            <p:ph type="ctrTitle"/>
          </p:nvPr>
        </p:nvSpPr>
        <p:spPr>
          <a:xfrm>
            <a:off x="1007268" y="0"/>
            <a:ext cx="10177463" cy="1297459"/>
          </a:xfrm>
          <a:noFill/>
        </p:spPr>
        <p:txBody>
          <a:bodyPr/>
          <a:lstStyle/>
          <a:p>
            <a:pPr algn="l"/>
            <a:r>
              <a:rPr lang="en-US" b="1" dirty="0"/>
              <a:t>6372 Unit 4 Pre Live Assignment</a:t>
            </a:r>
          </a:p>
        </p:txBody>
      </p:sp>
      <p:sp>
        <p:nvSpPr>
          <p:cNvPr id="3" name="Subtitle 2">
            <a:extLst>
              <a:ext uri="{FF2B5EF4-FFF2-40B4-BE49-F238E27FC236}">
                <a16:creationId xmlns:a16="http://schemas.microsoft.com/office/drawing/2014/main" id="{5B7A4328-E475-1D44-B419-6634A3066238}"/>
              </a:ext>
            </a:extLst>
          </p:cNvPr>
          <p:cNvSpPr>
            <a:spLocks noGrp="1"/>
          </p:cNvSpPr>
          <p:nvPr>
            <p:ph type="subTitle" idx="1"/>
          </p:nvPr>
        </p:nvSpPr>
        <p:spPr>
          <a:xfrm>
            <a:off x="1532239" y="1767016"/>
            <a:ext cx="2706130" cy="4386649"/>
          </a:xfrm>
        </p:spPr>
        <p:txBody>
          <a:bodyPr>
            <a:noAutofit/>
          </a:bodyPr>
          <a:lstStyle/>
          <a:p>
            <a:pPr lvl="1" algn="l"/>
            <a:r>
              <a:rPr lang="en-US" dirty="0"/>
              <a:t>For next 10 years:</a:t>
            </a:r>
            <a:endParaRPr lang="en-US" sz="2400" dirty="0"/>
          </a:p>
          <a:p>
            <a:pPr lvl="1" algn="l"/>
            <a:endParaRPr lang="en-US" dirty="0"/>
          </a:p>
          <a:p>
            <a:pPr lvl="1" algn="l"/>
            <a:endParaRPr lang="en-US" dirty="0"/>
          </a:p>
          <a:p>
            <a:r>
              <a:rPr lang="en-US" dirty="0"/>
              <a:t> </a:t>
            </a:r>
            <a:endParaRPr lang="en-US" sz="2800" dirty="0"/>
          </a:p>
        </p:txBody>
      </p:sp>
      <p:pic>
        <p:nvPicPr>
          <p:cNvPr id="5" name="Picture 4">
            <a:extLst>
              <a:ext uri="{FF2B5EF4-FFF2-40B4-BE49-F238E27FC236}">
                <a16:creationId xmlns:a16="http://schemas.microsoft.com/office/drawing/2014/main" id="{C22E7D14-86B0-D542-9BBA-DF15C036A983}"/>
              </a:ext>
            </a:extLst>
          </p:cNvPr>
          <p:cNvPicPr>
            <a:picLocks noChangeAspect="1"/>
          </p:cNvPicPr>
          <p:nvPr/>
        </p:nvPicPr>
        <p:blipFill>
          <a:blip r:embed="rId3"/>
          <a:stretch>
            <a:fillRect/>
          </a:stretch>
        </p:blipFill>
        <p:spPr>
          <a:xfrm>
            <a:off x="6095999" y="1532238"/>
            <a:ext cx="5802398" cy="50437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90939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12000" r="-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CC88-1D2A-EA4B-8D4D-73430CFC2F4D}"/>
              </a:ext>
            </a:extLst>
          </p:cNvPr>
          <p:cNvSpPr>
            <a:spLocks noGrp="1"/>
          </p:cNvSpPr>
          <p:nvPr>
            <p:ph type="ctrTitle"/>
          </p:nvPr>
        </p:nvSpPr>
        <p:spPr>
          <a:xfrm>
            <a:off x="1007268" y="0"/>
            <a:ext cx="10177463" cy="1297459"/>
          </a:xfrm>
          <a:noFill/>
        </p:spPr>
        <p:txBody>
          <a:bodyPr/>
          <a:lstStyle/>
          <a:p>
            <a:pPr algn="l"/>
            <a:r>
              <a:rPr lang="en-US" b="1" dirty="0"/>
              <a:t>6372 Unit 4 Pre Live Assignment</a:t>
            </a:r>
          </a:p>
        </p:txBody>
      </p:sp>
      <p:sp>
        <p:nvSpPr>
          <p:cNvPr id="3" name="Subtitle 2">
            <a:extLst>
              <a:ext uri="{FF2B5EF4-FFF2-40B4-BE49-F238E27FC236}">
                <a16:creationId xmlns:a16="http://schemas.microsoft.com/office/drawing/2014/main" id="{5B7A4328-E475-1D44-B419-6634A3066238}"/>
              </a:ext>
            </a:extLst>
          </p:cNvPr>
          <p:cNvSpPr>
            <a:spLocks noGrp="1"/>
          </p:cNvSpPr>
          <p:nvPr>
            <p:ph type="subTitle" idx="1"/>
          </p:nvPr>
        </p:nvSpPr>
        <p:spPr>
          <a:xfrm>
            <a:off x="1532239" y="1767016"/>
            <a:ext cx="2706130" cy="4386649"/>
          </a:xfrm>
        </p:spPr>
        <p:txBody>
          <a:bodyPr>
            <a:noAutofit/>
          </a:bodyPr>
          <a:lstStyle/>
          <a:p>
            <a:pPr lvl="1" algn="l"/>
            <a:r>
              <a:rPr lang="en-US" dirty="0"/>
              <a:t>For next 20 years:</a:t>
            </a:r>
            <a:endParaRPr lang="en-US" sz="2400" dirty="0"/>
          </a:p>
          <a:p>
            <a:pPr lvl="1" algn="l"/>
            <a:endParaRPr lang="en-US" dirty="0"/>
          </a:p>
          <a:p>
            <a:pPr lvl="1" algn="l"/>
            <a:endParaRPr lang="en-US" dirty="0"/>
          </a:p>
          <a:p>
            <a:r>
              <a:rPr lang="en-US" dirty="0"/>
              <a:t> </a:t>
            </a:r>
            <a:endParaRPr lang="en-US" sz="2800" dirty="0"/>
          </a:p>
        </p:txBody>
      </p:sp>
      <p:pic>
        <p:nvPicPr>
          <p:cNvPr id="6" name="Picture 5">
            <a:extLst>
              <a:ext uri="{FF2B5EF4-FFF2-40B4-BE49-F238E27FC236}">
                <a16:creationId xmlns:a16="http://schemas.microsoft.com/office/drawing/2014/main" id="{3259F0D3-907D-0D40-B628-9F7DA44727EA}"/>
              </a:ext>
            </a:extLst>
          </p:cNvPr>
          <p:cNvPicPr>
            <a:picLocks noChangeAspect="1"/>
          </p:cNvPicPr>
          <p:nvPr/>
        </p:nvPicPr>
        <p:blipFill>
          <a:blip r:embed="rId3"/>
          <a:stretch>
            <a:fillRect/>
          </a:stretch>
        </p:blipFill>
        <p:spPr>
          <a:xfrm>
            <a:off x="6459085" y="1767016"/>
            <a:ext cx="5373412" cy="4670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1100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12000" r="-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CC88-1D2A-EA4B-8D4D-73430CFC2F4D}"/>
              </a:ext>
            </a:extLst>
          </p:cNvPr>
          <p:cNvSpPr>
            <a:spLocks noGrp="1"/>
          </p:cNvSpPr>
          <p:nvPr>
            <p:ph type="ctrTitle"/>
          </p:nvPr>
        </p:nvSpPr>
        <p:spPr>
          <a:xfrm>
            <a:off x="1007268" y="0"/>
            <a:ext cx="10177463" cy="1297459"/>
          </a:xfrm>
          <a:noFill/>
        </p:spPr>
        <p:txBody>
          <a:bodyPr/>
          <a:lstStyle/>
          <a:p>
            <a:pPr algn="l"/>
            <a:r>
              <a:rPr lang="en-US" b="1" dirty="0"/>
              <a:t>6372 Unit 4 Pre Live Assignment</a:t>
            </a:r>
          </a:p>
        </p:txBody>
      </p:sp>
      <p:sp>
        <p:nvSpPr>
          <p:cNvPr id="3" name="Subtitle 2">
            <a:extLst>
              <a:ext uri="{FF2B5EF4-FFF2-40B4-BE49-F238E27FC236}">
                <a16:creationId xmlns:a16="http://schemas.microsoft.com/office/drawing/2014/main" id="{5B7A4328-E475-1D44-B419-6634A3066238}"/>
              </a:ext>
            </a:extLst>
          </p:cNvPr>
          <p:cNvSpPr>
            <a:spLocks noGrp="1"/>
          </p:cNvSpPr>
          <p:nvPr>
            <p:ph type="subTitle" idx="1"/>
          </p:nvPr>
        </p:nvSpPr>
        <p:spPr>
          <a:xfrm>
            <a:off x="1532238" y="1767016"/>
            <a:ext cx="9835977" cy="4386649"/>
          </a:xfrm>
        </p:spPr>
        <p:txBody>
          <a:bodyPr>
            <a:noAutofit/>
          </a:bodyPr>
          <a:lstStyle/>
          <a:p>
            <a:pPr algn="l"/>
            <a:r>
              <a:rPr lang="en-US" dirty="0"/>
              <a:t>The autocorrelation plot tool is an extremely useful tool for diagnosing fits for time series models. My experience in the MSDS program is that this graph and the idea of stationary gives the most fits.</a:t>
            </a:r>
            <a:endParaRPr lang="en-US" sz="2800" dirty="0"/>
          </a:p>
          <a:p>
            <a:pPr marL="800100" lvl="1" indent="-342900" algn="l">
              <a:buFont typeface="Arial" panose="020B0604020202020204" pitchFamily="34" charset="0"/>
              <a:buChar char="•"/>
            </a:pPr>
            <a:r>
              <a:rPr lang="en-US" dirty="0"/>
              <a:t>Go to my power point slide deck and take a look at slides 9-28 in presentation mode so you can see the automations.  I will discuss and record these slides during office hours on Saturday so check it out if you want to hear commentary.  The point is to illustrate more step-by-step how the </a:t>
            </a:r>
            <a:r>
              <a:rPr lang="en-US" dirty="0" err="1"/>
              <a:t>acf</a:t>
            </a:r>
            <a:r>
              <a:rPr lang="en-US" dirty="0"/>
              <a:t> graph is created.</a:t>
            </a:r>
            <a:endParaRPr lang="en-US" sz="2400" dirty="0"/>
          </a:p>
          <a:p>
            <a:pPr marL="800100" lvl="1" indent="-342900" algn="l">
              <a:buFont typeface="Arial" panose="020B0604020202020204" pitchFamily="34" charset="0"/>
              <a:buChar char="•"/>
            </a:pPr>
            <a:r>
              <a:rPr lang="en-US" dirty="0"/>
              <a:t>Once you feel a little bit better about the </a:t>
            </a:r>
            <a:r>
              <a:rPr lang="en-US" dirty="0" err="1"/>
              <a:t>acf</a:t>
            </a:r>
            <a:r>
              <a:rPr lang="en-US" dirty="0"/>
              <a:t> plot.  Match the following four time series with their corresponding </a:t>
            </a:r>
            <a:r>
              <a:rPr lang="en-US" dirty="0" err="1"/>
              <a:t>acf</a:t>
            </a:r>
            <a:r>
              <a:rPr lang="en-US" dirty="0"/>
              <a:t>.  Zoom in</a:t>
            </a:r>
            <a:endParaRPr lang="en-US" sz="2400" dirty="0"/>
          </a:p>
          <a:p>
            <a:pPr lvl="1" algn="l"/>
            <a:endParaRPr lang="en-US" dirty="0"/>
          </a:p>
          <a:p>
            <a:pPr lvl="1" algn="l"/>
            <a:endParaRPr lang="en-US" dirty="0"/>
          </a:p>
          <a:p>
            <a:r>
              <a:rPr lang="en-US" dirty="0"/>
              <a:t> </a:t>
            </a:r>
            <a:endParaRPr lang="en-US" sz="2800" dirty="0"/>
          </a:p>
        </p:txBody>
      </p:sp>
    </p:spTree>
    <p:extLst>
      <p:ext uri="{BB962C8B-B14F-4D97-AF65-F5344CB8AC3E}">
        <p14:creationId xmlns:p14="http://schemas.microsoft.com/office/powerpoint/2010/main" val="1640636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12000" r="-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CC88-1D2A-EA4B-8D4D-73430CFC2F4D}"/>
              </a:ext>
            </a:extLst>
          </p:cNvPr>
          <p:cNvSpPr>
            <a:spLocks noGrp="1"/>
          </p:cNvSpPr>
          <p:nvPr>
            <p:ph type="ctrTitle"/>
          </p:nvPr>
        </p:nvSpPr>
        <p:spPr>
          <a:xfrm>
            <a:off x="1007268" y="0"/>
            <a:ext cx="10177463" cy="1297459"/>
          </a:xfrm>
          <a:noFill/>
        </p:spPr>
        <p:txBody>
          <a:bodyPr/>
          <a:lstStyle/>
          <a:p>
            <a:pPr algn="l"/>
            <a:r>
              <a:rPr lang="en-US" b="1" dirty="0"/>
              <a:t>6372 Unit 4 Pre Live Assignment</a:t>
            </a:r>
          </a:p>
        </p:txBody>
      </p:sp>
      <p:sp>
        <p:nvSpPr>
          <p:cNvPr id="3" name="Subtitle 2">
            <a:extLst>
              <a:ext uri="{FF2B5EF4-FFF2-40B4-BE49-F238E27FC236}">
                <a16:creationId xmlns:a16="http://schemas.microsoft.com/office/drawing/2014/main" id="{5B7A4328-E475-1D44-B419-6634A3066238}"/>
              </a:ext>
            </a:extLst>
          </p:cNvPr>
          <p:cNvSpPr>
            <a:spLocks noGrp="1"/>
          </p:cNvSpPr>
          <p:nvPr>
            <p:ph type="subTitle" idx="1"/>
          </p:nvPr>
        </p:nvSpPr>
        <p:spPr>
          <a:xfrm>
            <a:off x="1532238" y="1767016"/>
            <a:ext cx="9835977" cy="4386649"/>
          </a:xfrm>
        </p:spPr>
        <p:txBody>
          <a:bodyPr>
            <a:noAutofit/>
          </a:bodyPr>
          <a:lstStyle/>
          <a:p>
            <a:pPr lvl="1" algn="l"/>
            <a:r>
              <a:rPr lang="en-US" dirty="0"/>
              <a:t>Graph A with 2</a:t>
            </a:r>
          </a:p>
          <a:p>
            <a:pPr lvl="1" algn="l"/>
            <a:r>
              <a:rPr lang="en-US" dirty="0"/>
              <a:t>Graph B with 3</a:t>
            </a:r>
          </a:p>
          <a:p>
            <a:pPr lvl="1" algn="l"/>
            <a:r>
              <a:rPr lang="en-US" dirty="0"/>
              <a:t>Graph C with 4</a:t>
            </a:r>
          </a:p>
          <a:p>
            <a:pPr lvl="1" algn="l"/>
            <a:r>
              <a:rPr lang="en-US" dirty="0"/>
              <a:t>Graph D with 1</a:t>
            </a:r>
          </a:p>
          <a:p>
            <a:pPr lvl="1" algn="l"/>
            <a:endParaRPr lang="en-US" dirty="0"/>
          </a:p>
          <a:p>
            <a:pPr lvl="1" algn="l"/>
            <a:endParaRPr lang="en-US" dirty="0"/>
          </a:p>
          <a:p>
            <a:r>
              <a:rPr lang="en-US" dirty="0"/>
              <a:t> </a:t>
            </a:r>
            <a:endParaRPr lang="en-US" sz="2800" dirty="0"/>
          </a:p>
        </p:txBody>
      </p:sp>
    </p:spTree>
    <p:extLst>
      <p:ext uri="{BB962C8B-B14F-4D97-AF65-F5344CB8AC3E}">
        <p14:creationId xmlns:p14="http://schemas.microsoft.com/office/powerpoint/2010/main" val="4182271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12000" r="-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CC88-1D2A-EA4B-8D4D-73430CFC2F4D}"/>
              </a:ext>
            </a:extLst>
          </p:cNvPr>
          <p:cNvSpPr>
            <a:spLocks noGrp="1"/>
          </p:cNvSpPr>
          <p:nvPr>
            <p:ph type="ctrTitle"/>
          </p:nvPr>
        </p:nvSpPr>
        <p:spPr>
          <a:xfrm>
            <a:off x="1007268" y="0"/>
            <a:ext cx="10177463" cy="1297459"/>
          </a:xfrm>
          <a:noFill/>
        </p:spPr>
        <p:txBody>
          <a:bodyPr/>
          <a:lstStyle/>
          <a:p>
            <a:pPr algn="l"/>
            <a:r>
              <a:rPr lang="en-US" b="1" dirty="0"/>
              <a:t>6372 Unit 4 Pre Live Assignment</a:t>
            </a:r>
          </a:p>
        </p:txBody>
      </p:sp>
      <p:sp>
        <p:nvSpPr>
          <p:cNvPr id="3" name="Subtitle 2">
            <a:extLst>
              <a:ext uri="{FF2B5EF4-FFF2-40B4-BE49-F238E27FC236}">
                <a16:creationId xmlns:a16="http://schemas.microsoft.com/office/drawing/2014/main" id="{5B7A4328-E475-1D44-B419-6634A3066238}"/>
              </a:ext>
            </a:extLst>
          </p:cNvPr>
          <p:cNvSpPr>
            <a:spLocks noGrp="1"/>
          </p:cNvSpPr>
          <p:nvPr>
            <p:ph type="subTitle" idx="1"/>
          </p:nvPr>
        </p:nvSpPr>
        <p:spPr>
          <a:xfrm>
            <a:off x="1007268" y="1773238"/>
            <a:ext cx="10177462" cy="4862340"/>
          </a:xfrm>
        </p:spPr>
        <p:txBody>
          <a:bodyPr>
            <a:normAutofit fontScale="85000" lnSpcReduction="20000"/>
          </a:bodyPr>
          <a:lstStyle/>
          <a:p>
            <a:r>
              <a:rPr lang="en-US" dirty="0"/>
              <a:t>Sunspot Data</a:t>
            </a:r>
            <a:endParaRPr lang="en-US" sz="2800" dirty="0"/>
          </a:p>
          <a:p>
            <a:pPr lvl="0"/>
            <a:r>
              <a:rPr lang="en-US" dirty="0"/>
              <a:t>The sunspot data has a cyclical behavior.  What we are going to do here is explore how an Autoregressive model can actually capture the cyclical behavior without any predictors present.</a:t>
            </a:r>
            <a:endParaRPr lang="en-US" sz="2800" dirty="0"/>
          </a:p>
          <a:p>
            <a:pPr lvl="1"/>
            <a:r>
              <a:rPr lang="en-US" dirty="0"/>
              <a:t>Plot Sunspot versus Years.  Visually do you think this time series is stationary.  Again do your best based on what you got out of the videos.  We will take a deeper dive in class.</a:t>
            </a:r>
            <a:endParaRPr lang="en-US" sz="2400" dirty="0"/>
          </a:p>
          <a:p>
            <a:pPr lvl="1"/>
            <a:r>
              <a:rPr lang="en-US" dirty="0"/>
              <a:t>Using the code below as an example, fit a simple regression model to Sunspot with just an intercept (model sunspot= / </a:t>
            </a:r>
            <a:r>
              <a:rPr lang="en-US" dirty="0" err="1"/>
              <a:t>nlag</a:t>
            </a:r>
            <a:r>
              <a:rPr lang="en-US" dirty="0"/>
              <a:t>=       in SAS)  Comment on the ACF and PCF plots.  Note that with no </a:t>
            </a:r>
            <a:r>
              <a:rPr lang="en-US" dirty="0" err="1"/>
              <a:t>nlag</a:t>
            </a:r>
            <a:r>
              <a:rPr lang="en-US" dirty="0"/>
              <a:t> option, it is just fitting a regression model with an intercept and nothing more.</a:t>
            </a:r>
            <a:endParaRPr lang="en-US" sz="2400" dirty="0"/>
          </a:p>
          <a:p>
            <a:pPr lvl="1"/>
            <a:r>
              <a:rPr lang="en-US" dirty="0"/>
              <a:t>Fit an AR(1), AR(2), AR(3), and AR(4) model by specifying the </a:t>
            </a:r>
            <a:r>
              <a:rPr lang="en-US" dirty="0" err="1"/>
              <a:t>nlag</a:t>
            </a:r>
            <a:r>
              <a:rPr lang="en-US" dirty="0"/>
              <a:t> option to 1,2,3, or 4.</a:t>
            </a:r>
            <a:endParaRPr lang="en-US" sz="2400" dirty="0"/>
          </a:p>
          <a:p>
            <a:pPr lvl="2"/>
            <a:r>
              <a:rPr lang="en-US" dirty="0"/>
              <a:t>Examine and compare the ACF and PACF plots for each model.  What do you make of them, say AR(1) model compared to the AR(4)?</a:t>
            </a:r>
            <a:endParaRPr lang="en-US" sz="2000" dirty="0"/>
          </a:p>
          <a:p>
            <a:pPr lvl="2"/>
            <a:r>
              <a:rPr lang="en-US" dirty="0"/>
              <a:t>Locate the AIC statistic for each of the models and compare them</a:t>
            </a:r>
            <a:endParaRPr lang="en-US" sz="2000" dirty="0"/>
          </a:p>
          <a:p>
            <a:pPr lvl="1"/>
            <a:r>
              <a:rPr lang="en-US" dirty="0"/>
              <a:t>Try to forecast the next 10-20 years using the model that has the lowest AIC.  Once you have the predictions, try to add them to your plot from part A so we can see what is going on.  If you are stumped on how to predict future values of the time series, check out the Output and Predicted statement and options within Proc </a:t>
            </a:r>
            <a:r>
              <a:rPr lang="en-US" dirty="0" err="1"/>
              <a:t>Autoreg</a:t>
            </a:r>
            <a:r>
              <a:rPr lang="en-US" dirty="0"/>
              <a:t> or some of the examples:</a:t>
            </a:r>
            <a:endParaRPr lang="en-US" sz="2400" dirty="0"/>
          </a:p>
          <a:p>
            <a:r>
              <a:rPr lang="en-US" u="sng" dirty="0">
                <a:hlinkClick r:id="rId3"/>
              </a:rPr>
              <a:t>http://support.sas.com/documentation/cdl/en/etsug/63939/HTML/default/viewer.htm#etsug_autoreg_sect042.htm</a:t>
            </a:r>
            <a:r>
              <a:rPr lang="en-US" u="sng" dirty="0"/>
              <a:t>   </a:t>
            </a:r>
            <a:r>
              <a:rPr lang="en-US" dirty="0"/>
              <a:t>  Hint:  Note that you need to merge an extra few “future” observations to the data set with missing observations of which you want to forecast.</a:t>
            </a:r>
            <a:endParaRPr lang="en-US" sz="2800" dirty="0"/>
          </a:p>
          <a:p>
            <a:r>
              <a:rPr lang="en-US" dirty="0"/>
              <a:t> </a:t>
            </a:r>
            <a:endParaRPr lang="en-US" sz="2800" dirty="0"/>
          </a:p>
        </p:txBody>
      </p:sp>
    </p:spTree>
    <p:extLst>
      <p:ext uri="{BB962C8B-B14F-4D97-AF65-F5344CB8AC3E}">
        <p14:creationId xmlns:p14="http://schemas.microsoft.com/office/powerpoint/2010/main" val="2442664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12000" r="-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CC88-1D2A-EA4B-8D4D-73430CFC2F4D}"/>
              </a:ext>
            </a:extLst>
          </p:cNvPr>
          <p:cNvSpPr>
            <a:spLocks noGrp="1"/>
          </p:cNvSpPr>
          <p:nvPr>
            <p:ph type="ctrTitle"/>
          </p:nvPr>
        </p:nvSpPr>
        <p:spPr>
          <a:xfrm>
            <a:off x="1007268" y="0"/>
            <a:ext cx="10177463" cy="1297459"/>
          </a:xfrm>
          <a:noFill/>
        </p:spPr>
        <p:txBody>
          <a:bodyPr/>
          <a:lstStyle/>
          <a:p>
            <a:pPr algn="l"/>
            <a:r>
              <a:rPr lang="en-US" b="1" dirty="0"/>
              <a:t>6372 Unit 4 Pre Live Assignment</a:t>
            </a:r>
          </a:p>
        </p:txBody>
      </p:sp>
      <p:sp>
        <p:nvSpPr>
          <p:cNvPr id="3" name="Subtitle 2">
            <a:extLst>
              <a:ext uri="{FF2B5EF4-FFF2-40B4-BE49-F238E27FC236}">
                <a16:creationId xmlns:a16="http://schemas.microsoft.com/office/drawing/2014/main" id="{5B7A4328-E475-1D44-B419-6634A3066238}"/>
              </a:ext>
            </a:extLst>
          </p:cNvPr>
          <p:cNvSpPr>
            <a:spLocks noGrp="1"/>
          </p:cNvSpPr>
          <p:nvPr>
            <p:ph type="subTitle" idx="1"/>
          </p:nvPr>
        </p:nvSpPr>
        <p:spPr>
          <a:xfrm>
            <a:off x="1007268" y="1773238"/>
            <a:ext cx="4973402" cy="4405140"/>
          </a:xfrm>
        </p:spPr>
        <p:txBody>
          <a:bodyPr>
            <a:normAutofit/>
          </a:bodyPr>
          <a:lstStyle/>
          <a:p>
            <a:r>
              <a:rPr lang="en-US" sz="2900" dirty="0"/>
              <a:t>Sunspot Data</a:t>
            </a:r>
          </a:p>
          <a:p>
            <a:pPr lvl="1" algn="l"/>
            <a:r>
              <a:rPr lang="en-US" dirty="0"/>
              <a:t>Plot Sunspot versus Years.  Visually do you think this time series is stationary.  Again do your best based on what you got out of the videos.  We will take a deeper dive in class.</a:t>
            </a:r>
          </a:p>
          <a:p>
            <a:pPr lvl="1" algn="l"/>
            <a:endParaRPr lang="en-US" dirty="0"/>
          </a:p>
          <a:p>
            <a:r>
              <a:rPr lang="en-US" dirty="0"/>
              <a:t> </a:t>
            </a:r>
            <a:endParaRPr lang="en-US" sz="2800" dirty="0"/>
          </a:p>
        </p:txBody>
      </p:sp>
      <p:pic>
        <p:nvPicPr>
          <p:cNvPr id="5" name="Picture 4">
            <a:extLst>
              <a:ext uri="{FF2B5EF4-FFF2-40B4-BE49-F238E27FC236}">
                <a16:creationId xmlns:a16="http://schemas.microsoft.com/office/drawing/2014/main" id="{4F84E559-7DE8-BC4E-B2C8-B1F95AF659CD}"/>
              </a:ext>
            </a:extLst>
          </p:cNvPr>
          <p:cNvPicPr>
            <a:picLocks noChangeAspect="1"/>
          </p:cNvPicPr>
          <p:nvPr/>
        </p:nvPicPr>
        <p:blipFill>
          <a:blip r:embed="rId3"/>
          <a:stretch>
            <a:fillRect/>
          </a:stretch>
        </p:blipFill>
        <p:spPr>
          <a:xfrm>
            <a:off x="6610865" y="1964724"/>
            <a:ext cx="5122778" cy="44529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37196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12000" r="-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CC88-1D2A-EA4B-8D4D-73430CFC2F4D}"/>
              </a:ext>
            </a:extLst>
          </p:cNvPr>
          <p:cNvSpPr>
            <a:spLocks noGrp="1"/>
          </p:cNvSpPr>
          <p:nvPr>
            <p:ph type="ctrTitle"/>
          </p:nvPr>
        </p:nvSpPr>
        <p:spPr>
          <a:xfrm>
            <a:off x="1007268" y="0"/>
            <a:ext cx="10177463" cy="1297459"/>
          </a:xfrm>
          <a:noFill/>
        </p:spPr>
        <p:txBody>
          <a:bodyPr/>
          <a:lstStyle/>
          <a:p>
            <a:pPr algn="l"/>
            <a:r>
              <a:rPr lang="en-US" b="1" dirty="0"/>
              <a:t>6372 Unit 4 Pre Live Assignment</a:t>
            </a:r>
          </a:p>
        </p:txBody>
      </p:sp>
      <p:sp>
        <p:nvSpPr>
          <p:cNvPr id="3" name="Subtitle 2">
            <a:extLst>
              <a:ext uri="{FF2B5EF4-FFF2-40B4-BE49-F238E27FC236}">
                <a16:creationId xmlns:a16="http://schemas.microsoft.com/office/drawing/2014/main" id="{5B7A4328-E475-1D44-B419-6634A3066238}"/>
              </a:ext>
            </a:extLst>
          </p:cNvPr>
          <p:cNvSpPr>
            <a:spLocks noGrp="1"/>
          </p:cNvSpPr>
          <p:nvPr>
            <p:ph type="subTitle" idx="1"/>
          </p:nvPr>
        </p:nvSpPr>
        <p:spPr>
          <a:xfrm>
            <a:off x="1007267" y="1556951"/>
            <a:ext cx="4973402" cy="5066270"/>
          </a:xfrm>
        </p:spPr>
        <p:txBody>
          <a:bodyPr>
            <a:noAutofit/>
          </a:bodyPr>
          <a:lstStyle/>
          <a:p>
            <a:pPr lvl="1" algn="l"/>
            <a:endParaRPr lang="en-US" dirty="0"/>
          </a:p>
          <a:p>
            <a:pPr lvl="1" algn="l"/>
            <a:r>
              <a:rPr lang="en-US" dirty="0"/>
              <a:t>Using the code below as an example, fit a simple regression model to Sunspot with just an intercept (model sunspot= / </a:t>
            </a:r>
            <a:r>
              <a:rPr lang="en-US" dirty="0" err="1"/>
              <a:t>nlag</a:t>
            </a:r>
            <a:r>
              <a:rPr lang="en-US" dirty="0"/>
              <a:t>=       in SAS)  Comment on the ACF and PCF plots.  Note that with no </a:t>
            </a:r>
            <a:r>
              <a:rPr lang="en-US" dirty="0" err="1"/>
              <a:t>nlag</a:t>
            </a:r>
            <a:r>
              <a:rPr lang="en-US" dirty="0"/>
              <a:t> option, it is just fitting a regression model with an intercept and nothing more.</a:t>
            </a:r>
          </a:p>
          <a:p>
            <a:pPr lvl="1" algn="l"/>
            <a:endParaRPr lang="en-US" sz="2400" dirty="0"/>
          </a:p>
          <a:p>
            <a:pPr marL="800100" lvl="1" indent="-342900" algn="l">
              <a:buFont typeface="Arial" panose="020B0604020202020204" pitchFamily="34" charset="0"/>
              <a:buChar char="•"/>
            </a:pPr>
            <a:r>
              <a:rPr lang="en-US" dirty="0"/>
              <a:t>The ACF plot suggests negative autocorrelation coefficient that means for each lag value there is exponential decrease seen in the plot.</a:t>
            </a:r>
          </a:p>
          <a:p>
            <a:pPr marL="800100" lvl="1" indent="-342900" algn="l">
              <a:buFont typeface="Arial" panose="020B0604020202020204" pitchFamily="34" charset="0"/>
              <a:buChar char="•"/>
            </a:pPr>
            <a:r>
              <a:rPr lang="en-US" dirty="0"/>
              <a:t>The PCAF plot suggests that the model is AR(1) model as the PACF drops down immediately after first lag. .</a:t>
            </a:r>
          </a:p>
          <a:p>
            <a:pPr lvl="1" algn="l"/>
            <a:endParaRPr lang="en-US" dirty="0"/>
          </a:p>
          <a:p>
            <a:pPr lvl="1" algn="l"/>
            <a:endParaRPr lang="en-US" dirty="0"/>
          </a:p>
          <a:p>
            <a:r>
              <a:rPr lang="en-US" dirty="0"/>
              <a:t> </a:t>
            </a:r>
            <a:endParaRPr lang="en-US" sz="2800" dirty="0"/>
          </a:p>
        </p:txBody>
      </p:sp>
      <p:pic>
        <p:nvPicPr>
          <p:cNvPr id="8" name="Picture 7">
            <a:extLst>
              <a:ext uri="{FF2B5EF4-FFF2-40B4-BE49-F238E27FC236}">
                <a16:creationId xmlns:a16="http://schemas.microsoft.com/office/drawing/2014/main" id="{0CC208C7-8157-AE4C-829E-98BDDD555A7F}"/>
              </a:ext>
            </a:extLst>
          </p:cNvPr>
          <p:cNvPicPr>
            <a:picLocks noChangeAspect="1"/>
          </p:cNvPicPr>
          <p:nvPr/>
        </p:nvPicPr>
        <p:blipFill>
          <a:blip r:embed="rId3"/>
          <a:stretch>
            <a:fillRect/>
          </a:stretch>
        </p:blipFill>
        <p:spPr>
          <a:xfrm>
            <a:off x="6211332" y="1556951"/>
            <a:ext cx="5828304" cy="50662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79178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12000" r="-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CC88-1D2A-EA4B-8D4D-73430CFC2F4D}"/>
              </a:ext>
            </a:extLst>
          </p:cNvPr>
          <p:cNvSpPr>
            <a:spLocks noGrp="1"/>
          </p:cNvSpPr>
          <p:nvPr>
            <p:ph type="ctrTitle"/>
          </p:nvPr>
        </p:nvSpPr>
        <p:spPr>
          <a:xfrm>
            <a:off x="1007268" y="0"/>
            <a:ext cx="10177463" cy="1297459"/>
          </a:xfrm>
          <a:noFill/>
        </p:spPr>
        <p:txBody>
          <a:bodyPr/>
          <a:lstStyle/>
          <a:p>
            <a:pPr algn="l"/>
            <a:r>
              <a:rPr lang="en-US" b="1" dirty="0"/>
              <a:t>6372 Unit 4 Pre Live Assignment</a:t>
            </a:r>
          </a:p>
        </p:txBody>
      </p:sp>
      <p:sp>
        <p:nvSpPr>
          <p:cNvPr id="3" name="Subtitle 2">
            <a:extLst>
              <a:ext uri="{FF2B5EF4-FFF2-40B4-BE49-F238E27FC236}">
                <a16:creationId xmlns:a16="http://schemas.microsoft.com/office/drawing/2014/main" id="{5B7A4328-E475-1D44-B419-6634A3066238}"/>
              </a:ext>
            </a:extLst>
          </p:cNvPr>
          <p:cNvSpPr>
            <a:spLocks noGrp="1"/>
          </p:cNvSpPr>
          <p:nvPr>
            <p:ph type="subTitle" idx="1"/>
          </p:nvPr>
        </p:nvSpPr>
        <p:spPr>
          <a:xfrm>
            <a:off x="1007268" y="1618735"/>
            <a:ext cx="10274452" cy="5066270"/>
          </a:xfrm>
        </p:spPr>
        <p:txBody>
          <a:bodyPr>
            <a:noAutofit/>
          </a:bodyPr>
          <a:lstStyle/>
          <a:p>
            <a:pPr lvl="1" algn="l"/>
            <a:r>
              <a:rPr lang="en-US" sz="2400" dirty="0"/>
              <a:t>Fit an AR(1), AR(2), AR(3), and AR(4) model by specifying the </a:t>
            </a:r>
            <a:r>
              <a:rPr lang="en-US" sz="2400" dirty="0" err="1"/>
              <a:t>nlag</a:t>
            </a:r>
            <a:r>
              <a:rPr lang="en-US" sz="2400" dirty="0"/>
              <a:t> option to 1,2,3, or 4.</a:t>
            </a:r>
          </a:p>
          <a:p>
            <a:pPr marL="1200150" lvl="2" indent="-285750" algn="l">
              <a:buFont typeface="Arial" panose="020B0604020202020204" pitchFamily="34" charset="0"/>
              <a:buChar char="•"/>
            </a:pPr>
            <a:r>
              <a:rPr lang="en-US" sz="2400" dirty="0"/>
              <a:t>Examine and compare the ACF and PACF plots for each model.  What do you make of them, say AR(1) model compared to the AR(4)?</a:t>
            </a:r>
          </a:p>
          <a:p>
            <a:pPr marL="1200150" lvl="2" indent="-285750" algn="l">
              <a:buFont typeface="Arial" panose="020B0604020202020204" pitchFamily="34" charset="0"/>
              <a:buChar char="•"/>
            </a:pPr>
            <a:r>
              <a:rPr lang="en-US" sz="2400" dirty="0"/>
              <a:t>Locate the AIC statistic for each of the models and compare them</a:t>
            </a:r>
          </a:p>
          <a:p>
            <a:pPr lvl="1" algn="l"/>
            <a:endParaRPr lang="en-US" sz="2400" dirty="0"/>
          </a:p>
          <a:p>
            <a:pPr lvl="1" algn="l"/>
            <a:endParaRPr lang="en-US" dirty="0"/>
          </a:p>
          <a:p>
            <a:pPr lvl="1" algn="l"/>
            <a:endParaRPr lang="en-US" dirty="0"/>
          </a:p>
          <a:p>
            <a:r>
              <a:rPr lang="en-US" dirty="0"/>
              <a:t> </a:t>
            </a:r>
            <a:endParaRPr lang="en-US" sz="2800" dirty="0"/>
          </a:p>
        </p:txBody>
      </p:sp>
    </p:spTree>
    <p:extLst>
      <p:ext uri="{BB962C8B-B14F-4D97-AF65-F5344CB8AC3E}">
        <p14:creationId xmlns:p14="http://schemas.microsoft.com/office/powerpoint/2010/main" val="2427892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12000" r="-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CC88-1D2A-EA4B-8D4D-73430CFC2F4D}"/>
              </a:ext>
            </a:extLst>
          </p:cNvPr>
          <p:cNvSpPr>
            <a:spLocks noGrp="1"/>
          </p:cNvSpPr>
          <p:nvPr>
            <p:ph type="ctrTitle"/>
          </p:nvPr>
        </p:nvSpPr>
        <p:spPr>
          <a:xfrm>
            <a:off x="1007268" y="0"/>
            <a:ext cx="10177463" cy="1297459"/>
          </a:xfrm>
          <a:noFill/>
        </p:spPr>
        <p:txBody>
          <a:bodyPr/>
          <a:lstStyle/>
          <a:p>
            <a:pPr algn="l"/>
            <a:r>
              <a:rPr lang="en-US" b="1" dirty="0"/>
              <a:t>6372 Unit 4 Pre Live Assignment</a:t>
            </a:r>
          </a:p>
        </p:txBody>
      </p:sp>
      <p:sp>
        <p:nvSpPr>
          <p:cNvPr id="3" name="Subtitle 2">
            <a:extLst>
              <a:ext uri="{FF2B5EF4-FFF2-40B4-BE49-F238E27FC236}">
                <a16:creationId xmlns:a16="http://schemas.microsoft.com/office/drawing/2014/main" id="{5B7A4328-E475-1D44-B419-6634A3066238}"/>
              </a:ext>
            </a:extLst>
          </p:cNvPr>
          <p:cNvSpPr>
            <a:spLocks noGrp="1"/>
          </p:cNvSpPr>
          <p:nvPr>
            <p:ph type="subTitle" idx="1"/>
          </p:nvPr>
        </p:nvSpPr>
        <p:spPr>
          <a:xfrm>
            <a:off x="1007267" y="1556951"/>
            <a:ext cx="4973402" cy="5066270"/>
          </a:xfrm>
        </p:spPr>
        <p:txBody>
          <a:bodyPr>
            <a:noAutofit/>
          </a:bodyPr>
          <a:lstStyle/>
          <a:p>
            <a:pPr marL="800100" lvl="1" indent="-342900" algn="l">
              <a:buFont typeface="Arial" panose="020B0604020202020204" pitchFamily="34" charset="0"/>
              <a:buChar char="•"/>
            </a:pPr>
            <a:r>
              <a:rPr lang="en-US" sz="2400" dirty="0"/>
              <a:t>The AR(1) ACF plot shows negative autocorrelation coefficient. It may be said that the model performed 4 runs.</a:t>
            </a:r>
          </a:p>
          <a:p>
            <a:pPr marL="800100" lvl="1" indent="-342900" algn="l">
              <a:buFont typeface="Arial" panose="020B0604020202020204" pitchFamily="34" charset="0"/>
              <a:buChar char="•"/>
            </a:pPr>
            <a:r>
              <a:rPr lang="en-US" sz="2400" dirty="0"/>
              <a:t>The PCAF plot shows that the model is AR(1) model.</a:t>
            </a:r>
          </a:p>
          <a:p>
            <a:pPr marL="800100" lvl="1" indent="-342900" algn="l">
              <a:buFont typeface="Arial" panose="020B0604020202020204" pitchFamily="34" charset="0"/>
              <a:buChar char="•"/>
            </a:pPr>
            <a:r>
              <a:rPr lang="en-US" sz="2400" dirty="0"/>
              <a:t>The AIC for model 1 is 375.0695.</a:t>
            </a:r>
          </a:p>
          <a:p>
            <a:pPr lvl="1" algn="l"/>
            <a:endParaRPr lang="en-US" dirty="0"/>
          </a:p>
          <a:p>
            <a:pPr lvl="1" algn="l"/>
            <a:endParaRPr lang="en-US" dirty="0"/>
          </a:p>
          <a:p>
            <a:r>
              <a:rPr lang="en-US" dirty="0"/>
              <a:t> </a:t>
            </a:r>
            <a:endParaRPr lang="en-US" sz="2800" dirty="0"/>
          </a:p>
        </p:txBody>
      </p:sp>
      <p:pic>
        <p:nvPicPr>
          <p:cNvPr id="5" name="Picture 4">
            <a:extLst>
              <a:ext uri="{FF2B5EF4-FFF2-40B4-BE49-F238E27FC236}">
                <a16:creationId xmlns:a16="http://schemas.microsoft.com/office/drawing/2014/main" id="{E630C0ED-9D22-EF4A-9C58-41C2CEF07983}"/>
              </a:ext>
            </a:extLst>
          </p:cNvPr>
          <p:cNvPicPr>
            <a:picLocks noChangeAspect="1"/>
          </p:cNvPicPr>
          <p:nvPr/>
        </p:nvPicPr>
        <p:blipFill>
          <a:blip r:embed="rId3"/>
          <a:stretch>
            <a:fillRect/>
          </a:stretch>
        </p:blipFill>
        <p:spPr>
          <a:xfrm>
            <a:off x="6341642" y="1692875"/>
            <a:ext cx="5515567" cy="47944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62932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12000" r="-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CC88-1D2A-EA4B-8D4D-73430CFC2F4D}"/>
              </a:ext>
            </a:extLst>
          </p:cNvPr>
          <p:cNvSpPr>
            <a:spLocks noGrp="1"/>
          </p:cNvSpPr>
          <p:nvPr>
            <p:ph type="ctrTitle"/>
          </p:nvPr>
        </p:nvSpPr>
        <p:spPr>
          <a:xfrm>
            <a:off x="1007268" y="0"/>
            <a:ext cx="10177463" cy="1297459"/>
          </a:xfrm>
          <a:noFill/>
        </p:spPr>
        <p:txBody>
          <a:bodyPr/>
          <a:lstStyle/>
          <a:p>
            <a:pPr algn="l"/>
            <a:r>
              <a:rPr lang="en-US" b="1" dirty="0"/>
              <a:t>6372 Unit 4 Pre Live Assignment</a:t>
            </a:r>
          </a:p>
        </p:txBody>
      </p:sp>
      <p:sp>
        <p:nvSpPr>
          <p:cNvPr id="3" name="Subtitle 2">
            <a:extLst>
              <a:ext uri="{FF2B5EF4-FFF2-40B4-BE49-F238E27FC236}">
                <a16:creationId xmlns:a16="http://schemas.microsoft.com/office/drawing/2014/main" id="{5B7A4328-E475-1D44-B419-6634A3066238}"/>
              </a:ext>
            </a:extLst>
          </p:cNvPr>
          <p:cNvSpPr>
            <a:spLocks noGrp="1"/>
          </p:cNvSpPr>
          <p:nvPr>
            <p:ph type="subTitle" idx="1"/>
          </p:nvPr>
        </p:nvSpPr>
        <p:spPr>
          <a:xfrm>
            <a:off x="1007267" y="1711409"/>
            <a:ext cx="4973402" cy="4757351"/>
          </a:xfrm>
        </p:spPr>
        <p:txBody>
          <a:bodyPr>
            <a:noAutofit/>
          </a:bodyPr>
          <a:lstStyle/>
          <a:p>
            <a:pPr marL="800100" lvl="1" indent="-342900" algn="l">
              <a:buFont typeface="Arial" panose="020B0604020202020204" pitchFamily="34" charset="0"/>
              <a:buChar char="•"/>
            </a:pPr>
            <a:r>
              <a:rPr lang="en-US" dirty="0"/>
              <a:t>The ACF plot suggests positive autocorrelation. The highest value is seen at lag 10. It may be said that the model performed 7 runs.</a:t>
            </a:r>
          </a:p>
          <a:p>
            <a:pPr marL="800100" lvl="1" indent="-342900" algn="l">
              <a:buFont typeface="Arial" panose="020B0604020202020204" pitchFamily="34" charset="0"/>
              <a:buChar char="•"/>
            </a:pPr>
            <a:r>
              <a:rPr lang="en-US" dirty="0"/>
              <a:t>The PCAF suggests that statistically the autocorrelation are almost 0.</a:t>
            </a:r>
          </a:p>
          <a:p>
            <a:pPr marL="800100" lvl="1" indent="-342900" algn="l">
              <a:buFont typeface="Arial" panose="020B0604020202020204" pitchFamily="34" charset="0"/>
              <a:buChar char="•"/>
            </a:pPr>
            <a:r>
              <a:rPr lang="en-US" dirty="0"/>
              <a:t>The AIC for model 2 is 362.31</a:t>
            </a:r>
            <a:endParaRPr lang="en-US" sz="2400" dirty="0"/>
          </a:p>
          <a:p>
            <a:pPr lvl="1" algn="l"/>
            <a:endParaRPr lang="en-US" dirty="0"/>
          </a:p>
          <a:p>
            <a:pPr lvl="1" algn="l"/>
            <a:endParaRPr lang="en-US" dirty="0"/>
          </a:p>
          <a:p>
            <a:r>
              <a:rPr lang="en-US" dirty="0"/>
              <a:t> </a:t>
            </a:r>
            <a:endParaRPr lang="en-US" sz="2800" dirty="0"/>
          </a:p>
        </p:txBody>
      </p:sp>
      <p:pic>
        <p:nvPicPr>
          <p:cNvPr id="6" name="Picture 5">
            <a:extLst>
              <a:ext uri="{FF2B5EF4-FFF2-40B4-BE49-F238E27FC236}">
                <a16:creationId xmlns:a16="http://schemas.microsoft.com/office/drawing/2014/main" id="{B7E4149C-1D89-554D-BD08-1BD866856C52}"/>
              </a:ext>
            </a:extLst>
          </p:cNvPr>
          <p:cNvPicPr>
            <a:picLocks noChangeAspect="1"/>
          </p:cNvPicPr>
          <p:nvPr/>
        </p:nvPicPr>
        <p:blipFill>
          <a:blip r:embed="rId3"/>
          <a:stretch>
            <a:fillRect/>
          </a:stretch>
        </p:blipFill>
        <p:spPr>
          <a:xfrm>
            <a:off x="6458431" y="1711410"/>
            <a:ext cx="5472920" cy="47573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02389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12000" r="-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CC88-1D2A-EA4B-8D4D-73430CFC2F4D}"/>
              </a:ext>
            </a:extLst>
          </p:cNvPr>
          <p:cNvSpPr>
            <a:spLocks noGrp="1"/>
          </p:cNvSpPr>
          <p:nvPr>
            <p:ph type="ctrTitle"/>
          </p:nvPr>
        </p:nvSpPr>
        <p:spPr>
          <a:xfrm>
            <a:off x="1007268" y="0"/>
            <a:ext cx="10177463" cy="1297459"/>
          </a:xfrm>
          <a:noFill/>
        </p:spPr>
        <p:txBody>
          <a:bodyPr/>
          <a:lstStyle/>
          <a:p>
            <a:pPr algn="l"/>
            <a:r>
              <a:rPr lang="en-US" b="1" dirty="0"/>
              <a:t>6372 Unit 4 Pre Live Assignment</a:t>
            </a:r>
          </a:p>
        </p:txBody>
      </p:sp>
      <p:sp>
        <p:nvSpPr>
          <p:cNvPr id="3" name="Subtitle 2">
            <a:extLst>
              <a:ext uri="{FF2B5EF4-FFF2-40B4-BE49-F238E27FC236}">
                <a16:creationId xmlns:a16="http://schemas.microsoft.com/office/drawing/2014/main" id="{5B7A4328-E475-1D44-B419-6634A3066238}"/>
              </a:ext>
            </a:extLst>
          </p:cNvPr>
          <p:cNvSpPr>
            <a:spLocks noGrp="1"/>
          </p:cNvSpPr>
          <p:nvPr>
            <p:ph type="subTitle" idx="1"/>
          </p:nvPr>
        </p:nvSpPr>
        <p:spPr>
          <a:xfrm>
            <a:off x="1007268" y="2051221"/>
            <a:ext cx="4973402" cy="4549660"/>
          </a:xfrm>
        </p:spPr>
        <p:txBody>
          <a:bodyPr>
            <a:noAutofit/>
          </a:bodyPr>
          <a:lstStyle/>
          <a:p>
            <a:pPr marL="800100" lvl="1" indent="-342900" algn="l">
              <a:buFont typeface="Arial" panose="020B0604020202020204" pitchFamily="34" charset="0"/>
              <a:buChar char="•"/>
            </a:pPr>
            <a:r>
              <a:rPr lang="en-US" dirty="0"/>
              <a:t>The ACF plot suggests positive autocorrelation. The highest value is seen at lag 10 which is slightly above the significance level. It may be said that the model performed 7 runs.</a:t>
            </a:r>
          </a:p>
          <a:p>
            <a:pPr marL="800100" lvl="1" indent="-342900" algn="l">
              <a:buFont typeface="Arial" panose="020B0604020202020204" pitchFamily="34" charset="0"/>
              <a:buChar char="•"/>
            </a:pPr>
            <a:r>
              <a:rPr lang="en-US" dirty="0"/>
              <a:t>The PCAF suggests that statistically the autocorrelation are almost 0.</a:t>
            </a:r>
          </a:p>
          <a:p>
            <a:pPr marL="800100" lvl="1" indent="-342900" algn="l">
              <a:buFont typeface="Arial" panose="020B0604020202020204" pitchFamily="34" charset="0"/>
              <a:buChar char="•"/>
            </a:pPr>
            <a:r>
              <a:rPr lang="en-US" dirty="0"/>
              <a:t>The AIC for model 3 is 357.0334</a:t>
            </a:r>
            <a:endParaRPr lang="en-US" sz="2400" dirty="0"/>
          </a:p>
          <a:p>
            <a:pPr lvl="1" algn="l"/>
            <a:endParaRPr lang="en-US" sz="2400" dirty="0"/>
          </a:p>
          <a:p>
            <a:pPr lvl="1" algn="l"/>
            <a:endParaRPr lang="en-US" dirty="0"/>
          </a:p>
          <a:p>
            <a:pPr lvl="1" algn="l"/>
            <a:endParaRPr lang="en-US" dirty="0"/>
          </a:p>
          <a:p>
            <a:r>
              <a:rPr lang="en-US" dirty="0"/>
              <a:t> </a:t>
            </a:r>
            <a:endParaRPr lang="en-US" sz="2800" dirty="0"/>
          </a:p>
        </p:txBody>
      </p:sp>
      <p:pic>
        <p:nvPicPr>
          <p:cNvPr id="6" name="Picture 5">
            <a:extLst>
              <a:ext uri="{FF2B5EF4-FFF2-40B4-BE49-F238E27FC236}">
                <a16:creationId xmlns:a16="http://schemas.microsoft.com/office/drawing/2014/main" id="{899D2A60-770B-514C-A369-A11E481068E4}"/>
              </a:ext>
            </a:extLst>
          </p:cNvPr>
          <p:cNvPicPr>
            <a:picLocks noChangeAspect="1"/>
          </p:cNvPicPr>
          <p:nvPr/>
        </p:nvPicPr>
        <p:blipFill>
          <a:blip r:embed="rId3"/>
          <a:stretch>
            <a:fillRect/>
          </a:stretch>
        </p:blipFill>
        <p:spPr>
          <a:xfrm>
            <a:off x="6722074" y="2051221"/>
            <a:ext cx="5233989" cy="45496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82651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12000" r="-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CC88-1D2A-EA4B-8D4D-73430CFC2F4D}"/>
              </a:ext>
            </a:extLst>
          </p:cNvPr>
          <p:cNvSpPr>
            <a:spLocks noGrp="1"/>
          </p:cNvSpPr>
          <p:nvPr>
            <p:ph type="ctrTitle"/>
          </p:nvPr>
        </p:nvSpPr>
        <p:spPr>
          <a:xfrm>
            <a:off x="1007268" y="0"/>
            <a:ext cx="10177463" cy="1297459"/>
          </a:xfrm>
          <a:noFill/>
        </p:spPr>
        <p:txBody>
          <a:bodyPr/>
          <a:lstStyle/>
          <a:p>
            <a:pPr algn="l"/>
            <a:r>
              <a:rPr lang="en-US" b="1" dirty="0"/>
              <a:t>6372 Unit 4 Pre Live Assignment</a:t>
            </a:r>
          </a:p>
        </p:txBody>
      </p:sp>
      <p:sp>
        <p:nvSpPr>
          <p:cNvPr id="3" name="Subtitle 2">
            <a:extLst>
              <a:ext uri="{FF2B5EF4-FFF2-40B4-BE49-F238E27FC236}">
                <a16:creationId xmlns:a16="http://schemas.microsoft.com/office/drawing/2014/main" id="{5B7A4328-E475-1D44-B419-6634A3066238}"/>
              </a:ext>
            </a:extLst>
          </p:cNvPr>
          <p:cNvSpPr>
            <a:spLocks noGrp="1"/>
          </p:cNvSpPr>
          <p:nvPr>
            <p:ph type="subTitle" idx="1"/>
          </p:nvPr>
        </p:nvSpPr>
        <p:spPr>
          <a:xfrm>
            <a:off x="1007267" y="1556951"/>
            <a:ext cx="4973402" cy="4968564"/>
          </a:xfrm>
        </p:spPr>
        <p:txBody>
          <a:bodyPr>
            <a:noAutofit/>
          </a:bodyPr>
          <a:lstStyle/>
          <a:p>
            <a:pPr marL="800100" lvl="1" indent="-342900" algn="l">
              <a:buFont typeface="Arial" panose="020B0604020202020204" pitchFamily="34" charset="0"/>
              <a:buChar char="•"/>
            </a:pPr>
            <a:r>
              <a:rPr lang="en-US" dirty="0"/>
              <a:t>The ACF plot suggests positive autocorrelation. The highest value is seen at lag 10. It may be said that the model performed 7 runs.</a:t>
            </a:r>
          </a:p>
          <a:p>
            <a:pPr marL="800100" lvl="1" indent="-342900" algn="l">
              <a:buFont typeface="Arial" panose="020B0604020202020204" pitchFamily="34" charset="0"/>
              <a:buChar char="•"/>
            </a:pPr>
            <a:r>
              <a:rPr lang="en-US" dirty="0"/>
              <a:t>The PCAF suggests that statistically the autocorrelation are almost 0.</a:t>
            </a:r>
          </a:p>
          <a:p>
            <a:pPr marL="800100" lvl="1" indent="-342900" algn="l">
              <a:buFont typeface="Arial" panose="020B0604020202020204" pitchFamily="34" charset="0"/>
              <a:buChar char="•"/>
            </a:pPr>
            <a:r>
              <a:rPr lang="en-US" dirty="0"/>
              <a:t>The AIC for model 4 is 357.4892</a:t>
            </a:r>
            <a:endParaRPr lang="en-US" sz="2400" dirty="0"/>
          </a:p>
          <a:p>
            <a:pPr lvl="1" algn="l"/>
            <a:endParaRPr lang="en-US" sz="2400" dirty="0"/>
          </a:p>
          <a:p>
            <a:pPr lvl="1" algn="l"/>
            <a:endParaRPr lang="en-US" dirty="0"/>
          </a:p>
          <a:p>
            <a:pPr lvl="1" algn="l"/>
            <a:endParaRPr lang="en-US" dirty="0"/>
          </a:p>
          <a:p>
            <a:r>
              <a:rPr lang="en-US" dirty="0"/>
              <a:t> </a:t>
            </a:r>
            <a:endParaRPr lang="en-US" sz="2800" dirty="0"/>
          </a:p>
        </p:txBody>
      </p:sp>
      <p:pic>
        <p:nvPicPr>
          <p:cNvPr id="6" name="Picture 5">
            <a:extLst>
              <a:ext uri="{FF2B5EF4-FFF2-40B4-BE49-F238E27FC236}">
                <a16:creationId xmlns:a16="http://schemas.microsoft.com/office/drawing/2014/main" id="{98CA4395-8CCE-5E41-845A-F2EE8DDA801D}"/>
              </a:ext>
            </a:extLst>
          </p:cNvPr>
          <p:cNvPicPr>
            <a:picLocks noChangeAspect="1"/>
          </p:cNvPicPr>
          <p:nvPr/>
        </p:nvPicPr>
        <p:blipFill>
          <a:blip r:embed="rId3"/>
          <a:stretch>
            <a:fillRect/>
          </a:stretch>
        </p:blipFill>
        <p:spPr>
          <a:xfrm>
            <a:off x="6211333" y="1556951"/>
            <a:ext cx="5715902" cy="49685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392799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1156</Words>
  <Application>Microsoft Macintosh PowerPoint</Application>
  <PresentationFormat>Widescreen</PresentationFormat>
  <Paragraphs>103</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6372 Unit 4 Pre Live Assignment</vt:lpstr>
      <vt:lpstr>6372 Unit 4 Pre Live Assignment</vt:lpstr>
      <vt:lpstr>6372 Unit 4 Pre Live Assignment</vt:lpstr>
      <vt:lpstr>6372 Unit 4 Pre Live Assignment</vt:lpstr>
      <vt:lpstr>6372 Unit 4 Pre Live Assignment</vt:lpstr>
      <vt:lpstr>6372 Unit 4 Pre Live Assignment</vt:lpstr>
      <vt:lpstr>6372 Unit 4 Pre Live Assignment</vt:lpstr>
      <vt:lpstr>6372 Unit 4 Pre Live Assignment</vt:lpstr>
      <vt:lpstr>6372 Unit 4 Pre Live Assignment</vt:lpstr>
      <vt:lpstr>6372 Unit 4 Pre Live Assignment</vt:lpstr>
      <vt:lpstr>6372 Unit 4 Pre Live Assignment</vt:lpstr>
      <vt:lpstr>6372 Unit 4 Pre Live Assignment</vt:lpstr>
      <vt:lpstr>6372 Unit 4 Pre Live Assignment</vt:lpstr>
      <vt:lpstr>6372 Unit 4 Pre Live Assignment</vt:lpstr>
      <vt:lpstr>6372 Unit 4 Pre Live Assignment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6372 Unit 4 Pre Live Assignment</dc:title>
  <dc:creator>Patel, Rashmi</dc:creator>
  <cp:lastModifiedBy>Patel, Rashmi</cp:lastModifiedBy>
  <cp:revision>24</cp:revision>
  <dcterms:created xsi:type="dcterms:W3CDTF">2021-05-17T17:14:32Z</dcterms:created>
  <dcterms:modified xsi:type="dcterms:W3CDTF">2021-05-17T20:18:42Z</dcterms:modified>
</cp:coreProperties>
</file>